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57" r:id="rId3"/>
    <p:sldId id="262" r:id="rId4"/>
    <p:sldId id="336" r:id="rId5"/>
    <p:sldId id="265" r:id="rId6"/>
    <p:sldId id="337" r:id="rId7"/>
    <p:sldId id="340" r:id="rId8"/>
    <p:sldId id="338" r:id="rId9"/>
    <p:sldId id="341" r:id="rId10"/>
    <p:sldId id="339" r:id="rId11"/>
    <p:sldId id="342" r:id="rId12"/>
    <p:sldId id="343" r:id="rId13"/>
    <p:sldId id="344" r:id="rId14"/>
    <p:sldId id="345" r:id="rId15"/>
    <p:sldId id="346" r:id="rId16"/>
    <p:sldId id="347" r:id="rId17"/>
    <p:sldId id="349" r:id="rId18"/>
    <p:sldId id="348" r:id="rId19"/>
    <p:sldId id="350" r:id="rId20"/>
    <p:sldId id="353" r:id="rId21"/>
    <p:sldId id="352" r:id="rId22"/>
    <p:sldId id="354" r:id="rId23"/>
    <p:sldId id="355" r:id="rId24"/>
    <p:sldId id="356" r:id="rId25"/>
    <p:sldId id="357" r:id="rId26"/>
    <p:sldId id="351" r:id="rId27"/>
    <p:sldId id="35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C41C9C-905A-4AA0-B783-7DE5B1B62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50" y="1603317"/>
            <a:ext cx="10106099" cy="288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23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PSUEDOCODE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903B3E-BA02-4258-8F83-46722A32E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8" y="1445425"/>
            <a:ext cx="10029437" cy="3967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1688A-0599-4793-8DCC-7E5ACFD9B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8" y="5727461"/>
            <a:ext cx="7339066" cy="5095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12CBEA-6485-4C50-B98B-CC933C5BD504}"/>
              </a:ext>
            </a:extLst>
          </p:cNvPr>
          <p:cNvGrpSpPr/>
          <p:nvPr/>
        </p:nvGrpSpPr>
        <p:grpSpPr>
          <a:xfrm>
            <a:off x="989428" y="6237052"/>
            <a:ext cx="2357454" cy="484380"/>
            <a:chOff x="9292974" y="5587196"/>
            <a:chExt cx="2357454" cy="484380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F6D9A488-29C6-4AEE-A2F1-9D2C17A1F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293"/>
            <a:stretch/>
          </p:blipFill>
          <p:spPr>
            <a:xfrm>
              <a:off x="9292974" y="5659388"/>
              <a:ext cx="1571636" cy="379389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30C445D3-BF77-4A54-8076-C0DBEC299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1"/>
            <a:stretch/>
          </p:blipFill>
          <p:spPr>
            <a:xfrm>
              <a:off x="10078792" y="5587196"/>
              <a:ext cx="1571636" cy="48438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411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FLOYD-WARSHALL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30DCD3-8139-4882-B950-96B9AE85A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07" y="1620897"/>
            <a:ext cx="10044186" cy="2076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743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FLOYD-WARSHALL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852C525-095C-4096-8637-34C86C8BB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7"/>
          <a:stretch/>
        </p:blipFill>
        <p:spPr>
          <a:xfrm>
            <a:off x="958520" y="1620897"/>
            <a:ext cx="10201350" cy="1808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FC3AD-F99E-420C-A634-9B518EA5C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9" y="3906533"/>
            <a:ext cx="9584355" cy="2398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51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RECURSIVE FORMULATION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28BDA-B177-47E9-AB46-9A389958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6" y="1575812"/>
            <a:ext cx="9584355" cy="2398014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613CEE2-D839-4256-826F-D5C237ED5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1" y="4144633"/>
            <a:ext cx="6572298" cy="1109671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7328E4F-BAE0-4E3E-8862-350F6C4BB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1" y="5254304"/>
            <a:ext cx="8886890" cy="11382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25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COMPUTE BOTTOM-UP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883F6-C846-498E-B973-0C33AED5E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0" y="1625456"/>
            <a:ext cx="4238656" cy="447678"/>
          </a:xfrm>
          <a:prstGeom prst="rect">
            <a:avLst/>
          </a:prstGeom>
        </p:spPr>
      </p:pic>
      <p:pic>
        <p:nvPicPr>
          <p:cNvPr id="9" name="Picture 8" descr="Logo&#10;&#10;Description automatically generated with low confidence">
            <a:extLst>
              <a:ext uri="{FF2B5EF4-FFF2-40B4-BE49-F238E27FC236}">
                <a16:creationId xmlns:a16="http://schemas.microsoft.com/office/drawing/2014/main" id="{1CFEE80D-F6CA-4252-BAA0-A776D97CF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0" y="5444066"/>
            <a:ext cx="2819421" cy="46672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6C17FF7-3F69-4B84-A709-6F1A85555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5" y="5918551"/>
            <a:ext cx="976320" cy="91916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FBB4AEB6-37AE-43C5-B19D-70C088086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5" y="2293574"/>
            <a:ext cx="6584478" cy="2938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57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PREDECESSORS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E99A7-5574-47B4-B590-A0A6966DE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8" y="1680779"/>
            <a:ext cx="10301363" cy="871544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D838B2D-3C32-49A3-87DA-98373EAB2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" y="2612205"/>
            <a:ext cx="10296600" cy="1933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1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TRANSITIVE CLOSURE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D2D111-A98E-4C0D-8786-4FBC7199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4" y="1620897"/>
            <a:ext cx="8572563" cy="2995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6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SIMPLER WAY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95A0287-354A-4C5A-B96A-8B6BAD29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1535020"/>
            <a:ext cx="10139437" cy="4662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85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466E8C2-870F-4921-ADB3-2F9ACDEE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8" y="1359208"/>
            <a:ext cx="5692218" cy="4632457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low confidence">
            <a:extLst>
              <a:ext uri="{FF2B5EF4-FFF2-40B4-BE49-F238E27FC236}">
                <a16:creationId xmlns:a16="http://schemas.microsoft.com/office/drawing/2014/main" id="{EF40C308-532A-42A4-8193-450503F4B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89" b="46752"/>
          <a:stretch/>
        </p:blipFill>
        <p:spPr>
          <a:xfrm>
            <a:off x="1022586" y="6315126"/>
            <a:ext cx="810779" cy="49450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09D18F1-6AD0-4864-BF95-5906A59F7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2"/>
          <a:stretch/>
        </p:blipFill>
        <p:spPr>
          <a:xfrm>
            <a:off x="1786416" y="6277292"/>
            <a:ext cx="7043789" cy="494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29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All-Pairs Shortest Paths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JOHNSON’S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7C0BF73-E87D-42A0-85E9-C77F54DBD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4"/>
          <a:stretch/>
        </p:blipFill>
        <p:spPr>
          <a:xfrm>
            <a:off x="973894" y="1716868"/>
            <a:ext cx="10244212" cy="205647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FC512B-BBBE-45C7-8333-5C373D034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25747"/>
          <a:stretch/>
        </p:blipFill>
        <p:spPr>
          <a:xfrm>
            <a:off x="973894" y="3773347"/>
            <a:ext cx="10244212" cy="48613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EC32669-DDDA-4AE3-8D09-9816839DE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3"/>
          <a:stretch/>
        </p:blipFill>
        <p:spPr>
          <a:xfrm>
            <a:off x="973894" y="4259484"/>
            <a:ext cx="10244212" cy="881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41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REWEIGHTING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CFFB6F-8C4F-4ACD-9E47-45A902301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1"/>
          <a:stretch/>
        </p:blipFill>
        <p:spPr>
          <a:xfrm>
            <a:off x="992944" y="1620898"/>
            <a:ext cx="10206112" cy="273118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56052D-2342-4132-8B88-D371D2032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9"/>
          <a:stretch/>
        </p:blipFill>
        <p:spPr>
          <a:xfrm>
            <a:off x="992944" y="4352081"/>
            <a:ext cx="10206112" cy="483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62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REWEIGHTING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DBA8069-1DFB-48CA-B6BC-26F78826C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1"/>
          <a:stretch/>
        </p:blipFill>
        <p:spPr>
          <a:xfrm>
            <a:off x="955116" y="1620897"/>
            <a:ext cx="10096574" cy="1701036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D34F6A2-E16D-44EA-9C24-F9EC8ECC6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9" b="46284"/>
          <a:stretch/>
        </p:blipFill>
        <p:spPr>
          <a:xfrm>
            <a:off x="955116" y="3321933"/>
            <a:ext cx="10096574" cy="50928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A27CC0A-9082-4117-8A7D-19CC8EC4B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1"/>
          <a:stretch/>
        </p:blipFill>
        <p:spPr>
          <a:xfrm>
            <a:off x="955116" y="4537274"/>
            <a:ext cx="10096574" cy="7817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3C6BDF-4C8C-4638-8751-9C8F84F59AA1}"/>
              </a:ext>
            </a:extLst>
          </p:cNvPr>
          <p:cNvGrpSpPr/>
          <p:nvPr/>
        </p:nvGrpSpPr>
        <p:grpSpPr>
          <a:xfrm>
            <a:off x="955116" y="3831220"/>
            <a:ext cx="10281768" cy="781762"/>
            <a:chOff x="955116" y="3831220"/>
            <a:chExt cx="10281768" cy="781762"/>
          </a:xfrm>
        </p:grpSpPr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8D0CA471-D6AB-40EE-9502-1D17D1C5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16" b="27285"/>
            <a:stretch/>
          </p:blipFill>
          <p:spPr>
            <a:xfrm>
              <a:off x="955116" y="3831220"/>
              <a:ext cx="10096574" cy="7817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333175-8CB9-4D4B-9396-3BFB419205E1}"/>
                </a:ext>
              </a:extLst>
            </p:cNvPr>
            <p:cNvSpPr/>
            <p:nvPr/>
          </p:nvSpPr>
          <p:spPr>
            <a:xfrm>
              <a:off x="2025570" y="4178460"/>
              <a:ext cx="9211314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51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REWEIGHTING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7C4E74E-3E26-473B-BEEB-BFB7C76FC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5"/>
          <a:stretch/>
        </p:blipFill>
        <p:spPr>
          <a:xfrm>
            <a:off x="946488" y="1600162"/>
            <a:ext cx="10234687" cy="4036709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AA99B84B-F6ED-455F-88BB-CD422F296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946488" y="5532436"/>
            <a:ext cx="10234687" cy="1325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1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REWEIGHTING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6750A64-8D3C-4A65-969C-AD3BD7F0E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58"/>
          <a:stretch/>
        </p:blipFill>
        <p:spPr>
          <a:xfrm>
            <a:off x="976275" y="1620897"/>
            <a:ext cx="10239450" cy="83354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52694C2-3168-410C-9E1B-BA6429D03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5" b="29840"/>
          <a:stretch/>
        </p:blipFill>
        <p:spPr>
          <a:xfrm>
            <a:off x="976275" y="2550695"/>
            <a:ext cx="10239450" cy="23100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2DFCAD0-FAC2-4455-8B65-A322A7050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43"/>
          <a:stretch/>
        </p:blipFill>
        <p:spPr>
          <a:xfrm>
            <a:off x="976275" y="4967213"/>
            <a:ext cx="10239450" cy="4909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F51FD9-5EC1-2D46-C025-8F00FE199E35}"/>
              </a:ext>
            </a:extLst>
          </p:cNvPr>
          <p:cNvSpPr txBox="1">
            <a:spLocks/>
          </p:cNvSpPr>
          <p:nvPr/>
        </p:nvSpPr>
        <p:spPr>
          <a:xfrm>
            <a:off x="976275" y="5665596"/>
            <a:ext cx="10377525" cy="71450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Reminder: Property (2) says that we find the shortest paths with     by running Dijkstra’s algorithm from each vertex.</a:t>
            </a:r>
          </a:p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FA230B9-83D9-4E4A-CCF5-A7D1FDD7EE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96" b="15982" l="34556" r="36656">
                        <a14:foregroundMark x1="35581" y1="10281" x2="36233" y2="10931"/>
                        <a14:backgroundMark x1="35023" y1="11580" x2="35023" y2="11580"/>
                        <a14:backgroundMark x1="34744" y1="12771" x2="34837" y2="12662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93" t="7785" r="63081" b="83107"/>
          <a:stretch/>
        </p:blipFill>
        <p:spPr>
          <a:xfrm>
            <a:off x="8396531" y="5607106"/>
            <a:ext cx="306791" cy="45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1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REWEIGHTING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9ABB708-7C6A-4F34-82C6-ED03CE308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4" y="1620897"/>
            <a:ext cx="5529303" cy="2843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66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JOHNSON’S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780CE7-6A72-49F1-9679-72438A3D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344308"/>
            <a:ext cx="7544904" cy="5242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24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JOHNSON’S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3841EB-046C-404C-A1E5-6A3F6D00C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8" y="1620897"/>
            <a:ext cx="10134674" cy="3362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3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23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D51178A-EEF1-46DA-AED9-02E052C95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89"/>
          <a:stretch/>
        </p:blipFill>
        <p:spPr>
          <a:xfrm>
            <a:off x="985800" y="1620897"/>
            <a:ext cx="10220400" cy="159122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F9ADCD-12A8-47B0-B5BC-D0F8C27A1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1" b="34070"/>
          <a:stretch/>
        </p:blipFill>
        <p:spPr>
          <a:xfrm>
            <a:off x="985800" y="3296027"/>
            <a:ext cx="10220400" cy="110431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02A0E1-C6EA-4B38-A535-741F43260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4"/>
          <a:stretch/>
        </p:blipFill>
        <p:spPr>
          <a:xfrm>
            <a:off x="985800" y="4262787"/>
            <a:ext cx="10220400" cy="1493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ctr"/>
          <a:lstStyle/>
          <a:p>
            <a:r>
              <a:rPr lang="en-US" dirty="0"/>
              <a:t>SHORTEST PATHS AND MATRIX MULTIPLICATION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95C92B-A4E0-4EA6-9E68-360BD79E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4" y="2013979"/>
            <a:ext cx="10168012" cy="2290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53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t"/>
          <a:lstStyle/>
          <a:p>
            <a:r>
              <a:rPr lang="en-US" dirty="0"/>
              <a:t>RECURSIVE SOLUTION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CF5D7DF9-B3A5-4A2C-8D74-85043A238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59"/>
          <a:stretch/>
        </p:blipFill>
        <p:spPr>
          <a:xfrm>
            <a:off x="977288" y="1281072"/>
            <a:ext cx="10168012" cy="537679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3F3F71E-E184-4CDA-81C4-B03E18EDB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60089"/>
          <a:stretch/>
        </p:blipFill>
        <p:spPr>
          <a:xfrm>
            <a:off x="977288" y="1818752"/>
            <a:ext cx="10168012" cy="1688121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6150F6ED-A7F2-4441-B58B-AC7903459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11" b="25495"/>
          <a:stretch/>
        </p:blipFill>
        <p:spPr>
          <a:xfrm>
            <a:off x="977288" y="3506874"/>
            <a:ext cx="10168012" cy="1929283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C15A1739-1727-435B-A94C-3904DE9C4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5"/>
          <a:stretch/>
        </p:blipFill>
        <p:spPr>
          <a:xfrm>
            <a:off x="977288" y="5436158"/>
            <a:ext cx="10168012" cy="1421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7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COMPUTE A SOLUTION BOTTOM-UP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B76686-F792-4DBE-9A57-37630FDC0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5" y="1708928"/>
            <a:ext cx="4857786" cy="146686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470A2B0F-A3B2-49F2-AD99-F258882CB0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5" y="3429000"/>
            <a:ext cx="7178075" cy="228491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E8AC3F8-EEA8-4F11-B377-A71EE9FF3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43"/>
          <a:stretch/>
        </p:blipFill>
        <p:spPr>
          <a:xfrm>
            <a:off x="994245" y="5934586"/>
            <a:ext cx="5110200" cy="891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COMPUTE A SOLUTION BOTTOM-UP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060DF2-477F-438E-B349-E2D06CC66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5" y="2234532"/>
            <a:ext cx="6963137" cy="335024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9207878-A89F-4941-AFFD-4F8B61CCE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0" y="1714342"/>
            <a:ext cx="2614632" cy="4857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35648C-AD79-4AD6-93B6-3841B05EB9C5}"/>
              </a:ext>
            </a:extLst>
          </p:cNvPr>
          <p:cNvGrpSpPr/>
          <p:nvPr/>
        </p:nvGrpSpPr>
        <p:grpSpPr>
          <a:xfrm>
            <a:off x="1046545" y="5915665"/>
            <a:ext cx="5110200" cy="928878"/>
            <a:chOff x="4084078" y="5895856"/>
            <a:chExt cx="5110200" cy="928878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AAED1549-91AF-4724-95E6-8673D8454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8998"/>
            <a:stretch/>
          </p:blipFill>
          <p:spPr>
            <a:xfrm>
              <a:off x="4084078" y="5895856"/>
              <a:ext cx="5110200" cy="444436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6909C4E-8F14-430C-8B30-F64999E99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58" b="-1960"/>
            <a:stretch/>
          </p:blipFill>
          <p:spPr>
            <a:xfrm>
              <a:off x="4084078" y="6232649"/>
              <a:ext cx="5110200" cy="59208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3708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59C96EA-5F6F-42E9-95C5-717616040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620897"/>
            <a:ext cx="10177537" cy="39052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1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OBSERVATION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AC59A78-50FA-473C-AFAC-995EA37AC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8" y="1693807"/>
            <a:ext cx="10148962" cy="3157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21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7740</TotalTime>
  <Words>138</Words>
  <Application>Microsoft Macintosh PowerPoint</Application>
  <PresentationFormat>Widescreen</PresentationFormat>
  <Paragraphs>58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23</vt:lpstr>
      <vt:lpstr>CHAPTER 23 OVERVIEW</vt:lpstr>
      <vt:lpstr>SHORTEST PATHS AND MATRIX MULTIPLICATION</vt:lpstr>
      <vt:lpstr>RECURSIVE SOLUTION</vt:lpstr>
      <vt:lpstr>COMPUTE A SOLUTION BOTTOM-UP</vt:lpstr>
      <vt:lpstr>COMPUTE A SOLUTION BOTTOM-UP (continued)</vt:lpstr>
      <vt:lpstr>OBSERVATION</vt:lpstr>
      <vt:lpstr>OBSERVATION (continued)</vt:lpstr>
      <vt:lpstr>WHY DO WE CARE?</vt:lpstr>
      <vt:lpstr>PSUEDOCODE</vt:lpstr>
      <vt:lpstr>FLOYD-WARSHALL ALGORITHM</vt:lpstr>
      <vt:lpstr>FLOYD-WARSHALL ALGORITHM (continued)</vt:lpstr>
      <vt:lpstr>RECURSIVE FORMULATION</vt:lpstr>
      <vt:lpstr>COMPUTE BOTTOM-UP</vt:lpstr>
      <vt:lpstr>COMPUTING PREDECESSORS</vt:lpstr>
      <vt:lpstr>TRANSITIVE CLOSURE</vt:lpstr>
      <vt:lpstr>SIMPLER WAY</vt:lpstr>
      <vt:lpstr>PSEUDOCODE</vt:lpstr>
      <vt:lpstr>JOHNSON’S ALGORITHM</vt:lpstr>
      <vt:lpstr>REWEIGHTING</vt:lpstr>
      <vt:lpstr>REWEIGHTING (continued)</vt:lpstr>
      <vt:lpstr>REWEIGHTING (continued)</vt:lpstr>
      <vt:lpstr>REWEIGHTING (continued)</vt:lpstr>
      <vt:lpstr>REWEIGHTING (continued)</vt:lpstr>
      <vt:lpstr>JOHNSON’S ALGORITHM</vt:lpstr>
      <vt:lpstr>JOHNSON’S ALGORITHM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142</cp:revision>
  <dcterms:created xsi:type="dcterms:W3CDTF">2022-01-04T15:58:33Z</dcterms:created>
  <dcterms:modified xsi:type="dcterms:W3CDTF">2022-05-19T16:25:19Z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